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ED5850-C050-4002-8803-0B47747445E8}"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8A352-F5BF-48DA-8DCA-014E0863BA7B}" type="slidenum">
              <a:rPr lang="en-US" smtClean="0"/>
              <a:t>‹#›</a:t>
            </a:fld>
            <a:endParaRPr lang="en-US"/>
          </a:p>
        </p:txBody>
      </p:sp>
    </p:spTree>
    <p:extLst>
      <p:ext uri="{BB962C8B-B14F-4D97-AF65-F5344CB8AC3E}">
        <p14:creationId xmlns:p14="http://schemas.microsoft.com/office/powerpoint/2010/main" val="352264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ED5850-C050-4002-8803-0B47747445E8}"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8A352-F5BF-48DA-8DCA-014E0863BA7B}" type="slidenum">
              <a:rPr lang="en-US" smtClean="0"/>
              <a:t>‹#›</a:t>
            </a:fld>
            <a:endParaRPr lang="en-US"/>
          </a:p>
        </p:txBody>
      </p:sp>
    </p:spTree>
    <p:extLst>
      <p:ext uri="{BB962C8B-B14F-4D97-AF65-F5344CB8AC3E}">
        <p14:creationId xmlns:p14="http://schemas.microsoft.com/office/powerpoint/2010/main" val="194007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ED5850-C050-4002-8803-0B47747445E8}"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8A352-F5BF-48DA-8DCA-014E0863BA7B}" type="slidenum">
              <a:rPr lang="en-US" smtClean="0"/>
              <a:t>‹#›</a:t>
            </a:fld>
            <a:endParaRPr lang="en-US"/>
          </a:p>
        </p:txBody>
      </p:sp>
    </p:spTree>
    <p:extLst>
      <p:ext uri="{BB962C8B-B14F-4D97-AF65-F5344CB8AC3E}">
        <p14:creationId xmlns:p14="http://schemas.microsoft.com/office/powerpoint/2010/main" val="216020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ED5850-C050-4002-8803-0B47747445E8}"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8A352-F5BF-48DA-8DCA-014E0863BA7B}" type="slidenum">
              <a:rPr lang="en-US" smtClean="0"/>
              <a:t>‹#›</a:t>
            </a:fld>
            <a:endParaRPr lang="en-US"/>
          </a:p>
        </p:txBody>
      </p:sp>
    </p:spTree>
    <p:extLst>
      <p:ext uri="{BB962C8B-B14F-4D97-AF65-F5344CB8AC3E}">
        <p14:creationId xmlns:p14="http://schemas.microsoft.com/office/powerpoint/2010/main" val="40770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ED5850-C050-4002-8803-0B47747445E8}"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8A352-F5BF-48DA-8DCA-014E0863BA7B}" type="slidenum">
              <a:rPr lang="en-US" smtClean="0"/>
              <a:t>‹#›</a:t>
            </a:fld>
            <a:endParaRPr lang="en-US"/>
          </a:p>
        </p:txBody>
      </p:sp>
    </p:spTree>
    <p:extLst>
      <p:ext uri="{BB962C8B-B14F-4D97-AF65-F5344CB8AC3E}">
        <p14:creationId xmlns:p14="http://schemas.microsoft.com/office/powerpoint/2010/main" val="145418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ED5850-C050-4002-8803-0B47747445E8}"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8A352-F5BF-48DA-8DCA-014E0863BA7B}" type="slidenum">
              <a:rPr lang="en-US" smtClean="0"/>
              <a:t>‹#›</a:t>
            </a:fld>
            <a:endParaRPr lang="en-US"/>
          </a:p>
        </p:txBody>
      </p:sp>
    </p:spTree>
    <p:extLst>
      <p:ext uri="{BB962C8B-B14F-4D97-AF65-F5344CB8AC3E}">
        <p14:creationId xmlns:p14="http://schemas.microsoft.com/office/powerpoint/2010/main" val="98828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ED5850-C050-4002-8803-0B47747445E8}"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8A352-F5BF-48DA-8DCA-014E0863BA7B}" type="slidenum">
              <a:rPr lang="en-US" smtClean="0"/>
              <a:t>‹#›</a:t>
            </a:fld>
            <a:endParaRPr lang="en-US"/>
          </a:p>
        </p:txBody>
      </p:sp>
    </p:spTree>
    <p:extLst>
      <p:ext uri="{BB962C8B-B14F-4D97-AF65-F5344CB8AC3E}">
        <p14:creationId xmlns:p14="http://schemas.microsoft.com/office/powerpoint/2010/main" val="218052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ED5850-C050-4002-8803-0B47747445E8}"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8A352-F5BF-48DA-8DCA-014E0863BA7B}" type="slidenum">
              <a:rPr lang="en-US" smtClean="0"/>
              <a:t>‹#›</a:t>
            </a:fld>
            <a:endParaRPr lang="en-US"/>
          </a:p>
        </p:txBody>
      </p:sp>
    </p:spTree>
    <p:extLst>
      <p:ext uri="{BB962C8B-B14F-4D97-AF65-F5344CB8AC3E}">
        <p14:creationId xmlns:p14="http://schemas.microsoft.com/office/powerpoint/2010/main" val="58418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D5850-C050-4002-8803-0B47747445E8}"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8A352-F5BF-48DA-8DCA-014E0863BA7B}" type="slidenum">
              <a:rPr lang="en-US" smtClean="0"/>
              <a:t>‹#›</a:t>
            </a:fld>
            <a:endParaRPr lang="en-US"/>
          </a:p>
        </p:txBody>
      </p:sp>
    </p:spTree>
    <p:extLst>
      <p:ext uri="{BB962C8B-B14F-4D97-AF65-F5344CB8AC3E}">
        <p14:creationId xmlns:p14="http://schemas.microsoft.com/office/powerpoint/2010/main" val="81154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ED5850-C050-4002-8803-0B47747445E8}"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8A352-F5BF-48DA-8DCA-014E0863BA7B}" type="slidenum">
              <a:rPr lang="en-US" smtClean="0"/>
              <a:t>‹#›</a:t>
            </a:fld>
            <a:endParaRPr lang="en-US"/>
          </a:p>
        </p:txBody>
      </p:sp>
    </p:spTree>
    <p:extLst>
      <p:ext uri="{BB962C8B-B14F-4D97-AF65-F5344CB8AC3E}">
        <p14:creationId xmlns:p14="http://schemas.microsoft.com/office/powerpoint/2010/main" val="31853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ED5850-C050-4002-8803-0B47747445E8}"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8A352-F5BF-48DA-8DCA-014E0863BA7B}" type="slidenum">
              <a:rPr lang="en-US" smtClean="0"/>
              <a:t>‹#›</a:t>
            </a:fld>
            <a:endParaRPr lang="en-US"/>
          </a:p>
        </p:txBody>
      </p:sp>
    </p:spTree>
    <p:extLst>
      <p:ext uri="{BB962C8B-B14F-4D97-AF65-F5344CB8AC3E}">
        <p14:creationId xmlns:p14="http://schemas.microsoft.com/office/powerpoint/2010/main" val="25531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D5850-C050-4002-8803-0B47747445E8}" type="datetimeFigureOut">
              <a:rPr lang="en-US" smtClean="0"/>
              <a:t>8/30/2018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8A352-F5BF-48DA-8DCA-014E0863BA7B}" type="slidenum">
              <a:rPr lang="en-US" smtClean="0"/>
              <a:t>‹#›</a:t>
            </a:fld>
            <a:endParaRPr lang="en-US"/>
          </a:p>
        </p:txBody>
      </p:sp>
    </p:spTree>
    <p:extLst>
      <p:ext uri="{BB962C8B-B14F-4D97-AF65-F5344CB8AC3E}">
        <p14:creationId xmlns:p14="http://schemas.microsoft.com/office/powerpoint/2010/main" val="799579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lassdoor.com/Salaries/ccna-salary-SRCH_KO0,4.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ocatr.cloudapps.cisco.com/WWChannels/LOCATR/openBasicSearch.d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onster.com/jobs/search/?q=junior-network-engineer&amp;intcid=skr_navigation_nhpso_searchMain&amp;jobid=19971722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raki.cisco.com/customers/industrial-manufacturing/audi-a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etacad.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obs.cisco.com/jobs/IsAJob?projectId=1230624&amp;source=Cisco+Jobs+Career+Site&amp;tags=fy19universitypo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earningnetwork.cisco.com/welcom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regent.edu/program/certificate-of-undergraduate-studies-in-cisco-networking/#programs-program_cours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1" y="2213810"/>
            <a:ext cx="10317399" cy="1764631"/>
          </a:xfrm>
          <a:prstGeom prst="rect">
            <a:avLst/>
          </a:prstGeom>
        </p:spPr>
      </p:pic>
    </p:spTree>
    <p:extLst>
      <p:ext uri="{BB962C8B-B14F-4D97-AF65-F5344CB8AC3E}">
        <p14:creationId xmlns:p14="http://schemas.microsoft.com/office/powerpoint/2010/main" val="107419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Pyramid</a:t>
            </a:r>
          </a:p>
        </p:txBody>
      </p:sp>
      <p:pic>
        <p:nvPicPr>
          <p:cNvPr id="3" name="Picture 2"/>
          <p:cNvPicPr>
            <a:picLocks noChangeAspect="1"/>
          </p:cNvPicPr>
          <p:nvPr/>
        </p:nvPicPr>
        <p:blipFill>
          <a:blip r:embed="rId2"/>
          <a:stretch>
            <a:fillRect/>
          </a:stretch>
        </p:blipFill>
        <p:spPr>
          <a:xfrm>
            <a:off x="2151546" y="1734754"/>
            <a:ext cx="6402250" cy="4413297"/>
          </a:xfrm>
          <a:prstGeom prst="rect">
            <a:avLst/>
          </a:prstGeom>
        </p:spPr>
      </p:pic>
    </p:spTree>
    <p:extLst>
      <p:ext uri="{BB962C8B-B14F-4D97-AF65-F5344CB8AC3E}">
        <p14:creationId xmlns:p14="http://schemas.microsoft.com/office/powerpoint/2010/main" val="97890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Certification Helps Increase Your Paycheck</a:t>
            </a:r>
            <a:endParaRPr lang="en-US" dirty="0"/>
          </a:p>
        </p:txBody>
      </p:sp>
      <p:sp>
        <p:nvSpPr>
          <p:cNvPr id="3" name="Content Placeholder 2"/>
          <p:cNvSpPr>
            <a:spLocks noGrp="1"/>
          </p:cNvSpPr>
          <p:nvPr>
            <p:ph idx="1"/>
          </p:nvPr>
        </p:nvSpPr>
        <p:spPr>
          <a:xfrm>
            <a:off x="1479884" y="2242720"/>
            <a:ext cx="10515600" cy="3099301"/>
          </a:xfrm>
        </p:spPr>
        <p:txBody>
          <a:bodyPr/>
          <a:lstStyle/>
          <a:p>
            <a:pPr marL="0" indent="0">
              <a:buNone/>
            </a:pPr>
            <a:r>
              <a:rPr lang="en-US" dirty="0"/>
              <a:t>Salaries for IT networking jobs continue to surge, often fueled by a worldwide talent shortage. And your Cisco certification increases your earning potential. In its 2018 Technology Salary Guide, Robert Half Technology lists CCNA Routing and Switching certification as one of the most sought-after certifications in North America, and adds that employers may increase salaries 5 to 10 percent for evidence of such in-demand abilities. </a:t>
            </a:r>
          </a:p>
        </p:txBody>
      </p:sp>
      <p:pic>
        <p:nvPicPr>
          <p:cNvPr id="4" name="Picture 3">
            <a:hlinkClick r:id="rId2"/>
          </p:cNvPr>
          <p:cNvPicPr>
            <a:picLocks noChangeAspect="1"/>
          </p:cNvPicPr>
          <p:nvPr/>
        </p:nvPicPr>
        <p:blipFill>
          <a:blip r:embed="rId3"/>
          <a:stretch>
            <a:fillRect/>
          </a:stretch>
        </p:blipFill>
        <p:spPr>
          <a:xfrm>
            <a:off x="2010727" y="5184977"/>
            <a:ext cx="3781425" cy="1209675"/>
          </a:xfrm>
          <a:prstGeom prst="rect">
            <a:avLst/>
          </a:prstGeom>
        </p:spPr>
      </p:pic>
    </p:spTree>
    <p:extLst>
      <p:ext uri="{BB962C8B-B14F-4D97-AF65-F5344CB8AC3E}">
        <p14:creationId xmlns:p14="http://schemas.microsoft.com/office/powerpoint/2010/main" val="28345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And Don’t Forget: There Is Value in Recertification</a:t>
            </a:r>
            <a:endParaRPr lang="en-US" dirty="0"/>
          </a:p>
        </p:txBody>
      </p:sp>
      <p:sp>
        <p:nvSpPr>
          <p:cNvPr id="3" name="Content Placeholder 2"/>
          <p:cNvSpPr>
            <a:spLocks noGrp="1"/>
          </p:cNvSpPr>
          <p:nvPr>
            <p:ph idx="1"/>
          </p:nvPr>
        </p:nvSpPr>
        <p:spPr>
          <a:xfrm>
            <a:off x="1223211" y="2258762"/>
            <a:ext cx="10515600" cy="3051175"/>
          </a:xfrm>
        </p:spPr>
        <p:txBody>
          <a:bodyPr/>
          <a:lstStyle/>
          <a:p>
            <a:pPr marL="0" indent="0">
              <a:buNone/>
            </a:pPr>
            <a:r>
              <a:rPr lang="en-US" dirty="0"/>
              <a:t>When it comes time to recertify your status as an IT superstar, you can be confident that the effort will remain a powerful, industry-recognized way to validate your knowledge. That’s because Cisco continually monitors its certifications to ensure that they are keeping pace with IT requirements. When you adopt the attitude of a lifelong learner and recertify, you make sure you are up to date in the training that you have worked hard for.</a:t>
            </a:r>
          </a:p>
        </p:txBody>
      </p:sp>
    </p:spTree>
    <p:extLst>
      <p:ext uri="{BB962C8B-B14F-4D97-AF65-F5344CB8AC3E}">
        <p14:creationId xmlns:p14="http://schemas.microsoft.com/office/powerpoint/2010/main" val="132792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You’ll Be Certified by the Networking Leader</a:t>
            </a:r>
            <a:endParaRPr lang="en-US" dirty="0"/>
          </a:p>
        </p:txBody>
      </p:sp>
      <p:sp>
        <p:nvSpPr>
          <p:cNvPr id="3" name="Content Placeholder 2"/>
          <p:cNvSpPr>
            <a:spLocks noGrp="1"/>
          </p:cNvSpPr>
          <p:nvPr>
            <p:ph idx="1"/>
          </p:nvPr>
        </p:nvSpPr>
        <p:spPr>
          <a:xfrm>
            <a:off x="1319463" y="2515436"/>
            <a:ext cx="10515600" cy="1559259"/>
          </a:xfrm>
        </p:spPr>
        <p:txBody>
          <a:bodyPr/>
          <a:lstStyle/>
          <a:p>
            <a:pPr marL="0" indent="0">
              <a:buNone/>
            </a:pPr>
            <a:r>
              <a:rPr lang="en-US" dirty="0"/>
              <a:t>Cisco pioneered routing and switching technologies—and continues to lead the way, with the greatest market share and largest installed base across many industries.</a:t>
            </a:r>
          </a:p>
        </p:txBody>
      </p:sp>
    </p:spTree>
    <p:extLst>
      <p:ext uri="{BB962C8B-B14F-4D97-AF65-F5344CB8AC3E}">
        <p14:creationId xmlns:p14="http://schemas.microsoft.com/office/powerpoint/2010/main" val="149921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Certification Is the Foundation That Networking Careers Are Built Upon</a:t>
            </a:r>
            <a:endParaRPr lang="en-US" dirty="0"/>
          </a:p>
        </p:txBody>
      </p:sp>
      <p:sp>
        <p:nvSpPr>
          <p:cNvPr id="3" name="Content Placeholder 2"/>
          <p:cNvSpPr>
            <a:spLocks noGrp="1"/>
          </p:cNvSpPr>
          <p:nvPr>
            <p:ph idx="1"/>
          </p:nvPr>
        </p:nvSpPr>
        <p:spPr>
          <a:xfrm>
            <a:off x="1173334" y="2960093"/>
            <a:ext cx="10515600" cy="988453"/>
          </a:xfrm>
        </p:spPr>
        <p:txBody>
          <a:bodyPr>
            <a:normAutofit/>
          </a:bodyPr>
          <a:lstStyle/>
          <a:p>
            <a:pPr marL="0" indent="0">
              <a:buNone/>
            </a:pPr>
            <a:r>
              <a:rPr lang="en-US" dirty="0"/>
              <a:t>Ever since the CCNA program began, Cisco certifications have been coveted by network engineers and employers all over the world. </a:t>
            </a:r>
          </a:p>
          <a:p>
            <a:pPr marL="0" indent="0">
              <a:buNone/>
            </a:pPr>
            <a:endParaRPr lang="en-US" dirty="0"/>
          </a:p>
        </p:txBody>
      </p:sp>
      <p:pic>
        <p:nvPicPr>
          <p:cNvPr id="6" name="Picture 5">
            <a:hlinkClick r:id="rId2"/>
          </p:cNvPr>
          <p:cNvPicPr>
            <a:picLocks noChangeAspect="1"/>
          </p:cNvPicPr>
          <p:nvPr/>
        </p:nvPicPr>
        <p:blipFill>
          <a:blip r:embed="rId3">
            <a:clrChange>
              <a:clrFrom>
                <a:srgbClr val="FFFFFF"/>
              </a:clrFrom>
              <a:clrTo>
                <a:srgbClr val="FFFFFF">
                  <a:alpha val="0"/>
                </a:srgbClr>
              </a:clrTo>
            </a:clrChange>
          </a:blip>
          <a:stretch>
            <a:fillRect/>
          </a:stretch>
        </p:blipFill>
        <p:spPr>
          <a:xfrm>
            <a:off x="1826462" y="4265465"/>
            <a:ext cx="1731385" cy="868423"/>
          </a:xfrm>
          <a:prstGeom prst="rect">
            <a:avLst/>
          </a:prstGeom>
        </p:spPr>
      </p:pic>
    </p:spTree>
    <p:extLst>
      <p:ext uri="{BB962C8B-B14F-4D97-AF65-F5344CB8AC3E}">
        <p14:creationId xmlns:p14="http://schemas.microsoft.com/office/powerpoint/2010/main" val="317104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Certification Gives You More Career Options</a:t>
            </a:r>
            <a:endParaRPr lang="en-US" dirty="0"/>
          </a:p>
        </p:txBody>
      </p:sp>
      <p:sp>
        <p:nvSpPr>
          <p:cNvPr id="3" name="Content Placeholder 2"/>
          <p:cNvSpPr>
            <a:spLocks noGrp="1"/>
          </p:cNvSpPr>
          <p:nvPr>
            <p:ph idx="1"/>
          </p:nvPr>
        </p:nvSpPr>
        <p:spPr>
          <a:xfrm>
            <a:off x="1030705" y="2403141"/>
            <a:ext cx="10515600" cy="2425533"/>
          </a:xfrm>
        </p:spPr>
        <p:txBody>
          <a:bodyPr/>
          <a:lstStyle/>
          <a:p>
            <a:pPr marL="0" indent="0">
              <a:buNone/>
            </a:pPr>
            <a:r>
              <a:rPr lang="en-US" dirty="0"/>
              <a:t>With a CCNA Routing and Switching certification, your IT career path will have seemingly limitless possibilities. IDC has found that seven out of 10 organizations look for certifications when they're hiring or promoting. With Cisco, you can continue upward along the Routing and Switching track, progressing through the Professional and Expert levels.</a:t>
            </a:r>
          </a:p>
        </p:txBody>
      </p:sp>
      <p:pic>
        <p:nvPicPr>
          <p:cNvPr id="5" name="Picture 4">
            <a:hlinkClick r:id="rId2"/>
          </p:cNvPr>
          <p:cNvPicPr>
            <a:picLocks noChangeAspect="1"/>
          </p:cNvPicPr>
          <p:nvPr/>
        </p:nvPicPr>
        <p:blipFill>
          <a:blip r:embed="rId3"/>
          <a:stretch>
            <a:fillRect/>
          </a:stretch>
        </p:blipFill>
        <p:spPr>
          <a:xfrm>
            <a:off x="2125962" y="4828674"/>
            <a:ext cx="1610521" cy="921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749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Certification Prepares You for Network Evolution in the Digital Era</a:t>
            </a:r>
            <a:endParaRPr lang="en-US" dirty="0"/>
          </a:p>
        </p:txBody>
      </p:sp>
      <p:sp>
        <p:nvSpPr>
          <p:cNvPr id="3" name="Content Placeholder 2"/>
          <p:cNvSpPr>
            <a:spLocks noGrp="1"/>
          </p:cNvSpPr>
          <p:nvPr>
            <p:ph idx="1"/>
          </p:nvPr>
        </p:nvSpPr>
        <p:spPr>
          <a:xfrm>
            <a:off x="1560095" y="2258762"/>
            <a:ext cx="10515600" cy="2537828"/>
          </a:xfrm>
        </p:spPr>
        <p:txBody>
          <a:bodyPr/>
          <a:lstStyle/>
          <a:p>
            <a:pPr marL="0" indent="0">
              <a:buNone/>
            </a:pPr>
            <a:r>
              <a:rPr lang="en-US" dirty="0"/>
              <a:t>As business becomes increasingly transformed by digitization, the network infrastructure is experiencing radical change. Much of the manual process of operating traditional networks has given way to a software-driven network architecture that depends on virtualization, automation, analytics, cloud service management, and the ability of the architecture to be open and extensible.</a:t>
            </a:r>
          </a:p>
        </p:txBody>
      </p:sp>
      <p:pic>
        <p:nvPicPr>
          <p:cNvPr id="4" name="Picture 3">
            <a:hlinkClick r:id="rId2"/>
          </p:cNvPr>
          <p:cNvPicPr>
            <a:picLocks noChangeAspect="1"/>
          </p:cNvPicPr>
          <p:nvPr/>
        </p:nvPicPr>
        <p:blipFill>
          <a:blip r:embed="rId3">
            <a:clrChange>
              <a:clrFrom>
                <a:srgbClr val="FFFFFF"/>
              </a:clrFrom>
              <a:clrTo>
                <a:srgbClr val="FFFFFF">
                  <a:alpha val="0"/>
                </a:srgbClr>
              </a:clrTo>
            </a:clrChange>
          </a:blip>
          <a:stretch>
            <a:fillRect/>
          </a:stretch>
        </p:blipFill>
        <p:spPr>
          <a:xfrm>
            <a:off x="1775906" y="4904509"/>
            <a:ext cx="1374963" cy="764944"/>
          </a:xfrm>
          <a:prstGeom prst="rect">
            <a:avLst/>
          </a:prstGeom>
        </p:spPr>
      </p:pic>
    </p:spTree>
    <p:extLst>
      <p:ext uri="{BB962C8B-B14F-4D97-AF65-F5344CB8AC3E}">
        <p14:creationId xmlns:p14="http://schemas.microsoft.com/office/powerpoint/2010/main" val="22868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Certification Keeps You Current on All the Latest Technology Changes</a:t>
            </a:r>
            <a:endParaRPr lang="en-US" dirty="0"/>
          </a:p>
        </p:txBody>
      </p:sp>
      <p:sp>
        <p:nvSpPr>
          <p:cNvPr id="3" name="Content Placeholder 2"/>
          <p:cNvSpPr>
            <a:spLocks noGrp="1"/>
          </p:cNvSpPr>
          <p:nvPr>
            <p:ph idx="1"/>
          </p:nvPr>
        </p:nvSpPr>
        <p:spPr>
          <a:xfrm>
            <a:off x="1319463" y="2258762"/>
            <a:ext cx="10515600" cy="3307849"/>
          </a:xfrm>
        </p:spPr>
        <p:txBody>
          <a:bodyPr/>
          <a:lstStyle/>
          <a:p>
            <a:pPr marL="0" indent="0">
              <a:buNone/>
            </a:pPr>
            <a:r>
              <a:rPr lang="en-US" dirty="0"/>
              <a:t>Cisco continually surveys the changing IT landscape for myriad technological developments that have an impact on our certifications and your job role as a networking pro. CCNA Routing and Switching is no exception. Cisco's latest revision to the curriculum incorporates an understanding of quality of service (</a:t>
            </a:r>
            <a:r>
              <a:rPr lang="en-US" dirty="0" err="1"/>
              <a:t>QoS</a:t>
            </a:r>
            <a:r>
              <a:rPr lang="en-US" dirty="0"/>
              <a:t>) elements and their applicability, the interactions and network functions of firewalls, and wireless controllers and access points, along with additional focus on IPv6 and basic network security.</a:t>
            </a:r>
          </a:p>
        </p:txBody>
      </p:sp>
      <p:pic>
        <p:nvPicPr>
          <p:cNvPr id="4" name="Picture 3">
            <a:hlinkClick r:id="rId2"/>
          </p:cNvPr>
          <p:cNvPicPr>
            <a:picLocks noChangeAspect="1"/>
          </p:cNvPicPr>
          <p:nvPr/>
        </p:nvPicPr>
        <p:blipFill>
          <a:blip r:embed="rId3">
            <a:clrChange>
              <a:clrFrom>
                <a:srgbClr val="FFFFFF"/>
              </a:clrFrom>
              <a:clrTo>
                <a:srgbClr val="FFFFFF">
                  <a:alpha val="0"/>
                </a:srgbClr>
              </a:clrTo>
            </a:clrChange>
          </a:blip>
          <a:stretch>
            <a:fillRect/>
          </a:stretch>
        </p:blipFill>
        <p:spPr>
          <a:xfrm>
            <a:off x="6757900" y="5328458"/>
            <a:ext cx="1771707" cy="14061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621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Certification Helps You Stand Out with Your Employer</a:t>
            </a:r>
            <a:endParaRPr lang="en-US" dirty="0"/>
          </a:p>
        </p:txBody>
      </p:sp>
      <p:sp>
        <p:nvSpPr>
          <p:cNvPr id="3" name="Content Placeholder 2"/>
          <p:cNvSpPr>
            <a:spLocks noGrp="1"/>
          </p:cNvSpPr>
          <p:nvPr>
            <p:ph idx="1"/>
          </p:nvPr>
        </p:nvSpPr>
        <p:spPr>
          <a:xfrm>
            <a:off x="1367589" y="2531478"/>
            <a:ext cx="10515600" cy="1623428"/>
          </a:xfrm>
        </p:spPr>
        <p:txBody>
          <a:bodyPr/>
          <a:lstStyle/>
          <a:p>
            <a:pPr marL="0" indent="0">
              <a:buNone/>
            </a:pPr>
            <a:r>
              <a:rPr lang="en-US" dirty="0"/>
              <a:t>By pursuing your Cisco CCNA Routing and Switching certification, you're telling your employer that you want to excel in your career. Managers notice that kind of initiative.</a:t>
            </a:r>
          </a:p>
        </p:txBody>
      </p:sp>
      <p:pic>
        <p:nvPicPr>
          <p:cNvPr id="5" name="Picture 4">
            <a:hlinkClick r:id="rId2"/>
          </p:cNvPr>
          <p:cNvPicPr>
            <a:picLocks noChangeAspect="1"/>
          </p:cNvPicPr>
          <p:nvPr/>
        </p:nvPicPr>
        <p:blipFill>
          <a:blip r:embed="rId3">
            <a:clrChange>
              <a:clrFrom>
                <a:srgbClr val="D6DAD9"/>
              </a:clrFrom>
              <a:clrTo>
                <a:srgbClr val="D6DAD9">
                  <a:alpha val="0"/>
                </a:srgbClr>
              </a:clrTo>
            </a:clrChange>
          </a:blip>
          <a:stretch>
            <a:fillRect/>
          </a:stretch>
        </p:blipFill>
        <p:spPr>
          <a:xfrm>
            <a:off x="2642494" y="4473375"/>
            <a:ext cx="2627775" cy="8406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0297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Certification Helps You Learn from Your Peers</a:t>
            </a:r>
            <a:endParaRPr lang="en-US" dirty="0"/>
          </a:p>
        </p:txBody>
      </p:sp>
      <p:sp>
        <p:nvSpPr>
          <p:cNvPr id="3" name="Content Placeholder 2"/>
          <p:cNvSpPr>
            <a:spLocks noGrp="1"/>
          </p:cNvSpPr>
          <p:nvPr>
            <p:ph idx="1"/>
          </p:nvPr>
        </p:nvSpPr>
        <p:spPr>
          <a:xfrm>
            <a:off x="1367589" y="2547520"/>
            <a:ext cx="10515600" cy="1527175"/>
          </a:xfrm>
        </p:spPr>
        <p:txBody>
          <a:bodyPr/>
          <a:lstStyle/>
          <a:p>
            <a:pPr marL="0" indent="0">
              <a:buNone/>
            </a:pPr>
            <a:r>
              <a:rPr lang="en-US" dirty="0"/>
              <a:t>As more professionals are earning Cisco certifications, a vibrant learning and career development community called the Cisco Learning Network has emerged. </a:t>
            </a:r>
          </a:p>
        </p:txBody>
      </p:sp>
      <p:pic>
        <p:nvPicPr>
          <p:cNvPr id="4" name="Picture 3">
            <a:hlinkClick r:id="rId2"/>
          </p:cNvPr>
          <p:cNvPicPr>
            <a:picLocks noChangeAspect="1"/>
          </p:cNvPicPr>
          <p:nvPr/>
        </p:nvPicPr>
        <p:blipFill>
          <a:blip r:embed="rId3"/>
          <a:stretch>
            <a:fillRect/>
          </a:stretch>
        </p:blipFill>
        <p:spPr>
          <a:xfrm>
            <a:off x="2655311" y="4397433"/>
            <a:ext cx="1466416" cy="1466416"/>
          </a:xfrm>
          <a:prstGeom prst="rect">
            <a:avLst/>
          </a:prstGeom>
        </p:spPr>
      </p:pic>
    </p:spTree>
    <p:extLst>
      <p:ext uri="{BB962C8B-B14F-4D97-AF65-F5344CB8AC3E}">
        <p14:creationId xmlns:p14="http://schemas.microsoft.com/office/powerpoint/2010/main" val="90499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Certification Gives You a Full Range of Training Options</a:t>
            </a:r>
            <a:endParaRPr lang="en-US" dirty="0"/>
          </a:p>
        </p:txBody>
      </p:sp>
      <p:sp>
        <p:nvSpPr>
          <p:cNvPr id="3" name="Content Placeholder 2"/>
          <p:cNvSpPr>
            <a:spLocks noGrp="1"/>
          </p:cNvSpPr>
          <p:nvPr>
            <p:ph idx="1"/>
          </p:nvPr>
        </p:nvSpPr>
        <p:spPr>
          <a:xfrm>
            <a:off x="1335505" y="2274804"/>
            <a:ext cx="10515600" cy="2682207"/>
          </a:xfrm>
        </p:spPr>
        <p:txBody>
          <a:bodyPr/>
          <a:lstStyle/>
          <a:p>
            <a:pPr marL="0" indent="0">
              <a:buNone/>
            </a:pPr>
            <a:r>
              <a:rPr lang="en-US" dirty="0"/>
              <a:t>There's more than one way to learn. And, through our Cisco Authorized Learning Partners, we offer a complete suite of flexible training options to make it easier for you to earn your CCNA Routing and Switching certification. You can enroll in instructor-led training, a virtual classroom experience, or hands-on labs for the ICND1 and ICND2 components of a CCNA Routing and Switching certification.</a:t>
            </a:r>
          </a:p>
        </p:txBody>
      </p:sp>
      <p:pic>
        <p:nvPicPr>
          <p:cNvPr id="4" name="Picture 3">
            <a:hlinkClick r:id="rId2"/>
          </p:cNvPr>
          <p:cNvPicPr>
            <a:picLocks noChangeAspect="1"/>
          </p:cNvPicPr>
          <p:nvPr/>
        </p:nvPicPr>
        <p:blipFill>
          <a:blip r:embed="rId3"/>
          <a:stretch>
            <a:fillRect/>
          </a:stretch>
        </p:blipFill>
        <p:spPr>
          <a:xfrm>
            <a:off x="1615440" y="5541127"/>
            <a:ext cx="2411573" cy="822698"/>
          </a:xfrm>
          <a:prstGeom prst="rect">
            <a:avLst/>
          </a:prstGeom>
        </p:spPr>
      </p:pic>
    </p:spTree>
    <p:extLst>
      <p:ext uri="{BB962C8B-B14F-4D97-AF65-F5344CB8AC3E}">
        <p14:creationId xmlns:p14="http://schemas.microsoft.com/office/powerpoint/2010/main" val="3550769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2876</TotalTime>
  <Words>604</Words>
  <Application>Microsoft Office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You’ll Be Certified by the Networking Leader</vt:lpstr>
      <vt:lpstr>Certification Is the Foundation That Networking Careers Are Built Upon</vt:lpstr>
      <vt:lpstr>Certification Gives You More Career Options</vt:lpstr>
      <vt:lpstr>Certification Prepares You for Network Evolution in the Digital Era</vt:lpstr>
      <vt:lpstr>Certification Keeps You Current on All the Latest Technology Changes</vt:lpstr>
      <vt:lpstr>Certification Helps You Stand Out with Your Employer</vt:lpstr>
      <vt:lpstr>Certification Helps You Learn from Your Peers</vt:lpstr>
      <vt:lpstr>Certification Gives You a Full Range of Training Options</vt:lpstr>
      <vt:lpstr>Certification Pyramid</vt:lpstr>
      <vt:lpstr>Certification Helps Increase Your Paycheck</vt:lpstr>
      <vt:lpstr>And Don’t Forget: There Is Value in Recertification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jbnelson</dc:creator>
  <cp:lastModifiedBy>Cheryl Beauchamp</cp:lastModifiedBy>
  <cp:revision>12</cp:revision>
  <dcterms:created xsi:type="dcterms:W3CDTF">2018-08-28T20:02:34Z</dcterms:created>
  <dcterms:modified xsi:type="dcterms:W3CDTF">2018-08-31T00:04:09Z</dcterms:modified>
</cp:coreProperties>
</file>