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4"/>
  </p:handoutMasterIdLst>
  <p:sldIdLst>
    <p:sldId id="256" r:id="rId2"/>
    <p:sldId id="277" r:id="rId3"/>
    <p:sldId id="267" r:id="rId4"/>
    <p:sldId id="276" r:id="rId5"/>
    <p:sldId id="275" r:id="rId6"/>
    <p:sldId id="270" r:id="rId7"/>
    <p:sldId id="262" r:id="rId8"/>
    <p:sldId id="279" r:id="rId9"/>
    <p:sldId id="269" r:id="rId10"/>
    <p:sldId id="259" r:id="rId11"/>
    <p:sldId id="260" r:id="rId12"/>
    <p:sldId id="263" r:id="rId13"/>
    <p:sldId id="265" r:id="rId14"/>
    <p:sldId id="257" r:id="rId15"/>
    <p:sldId id="272" r:id="rId16"/>
    <p:sldId id="273" r:id="rId17"/>
    <p:sldId id="271" r:id="rId18"/>
    <p:sldId id="264" r:id="rId19"/>
    <p:sldId id="266" r:id="rId20"/>
    <p:sldId id="274" r:id="rId21"/>
    <p:sldId id="268" r:id="rId22"/>
    <p:sldId id="278" r:id="rId2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8" autoAdjust="0"/>
    <p:restoredTop sz="94660"/>
  </p:normalViewPr>
  <p:slideViewPr>
    <p:cSldViewPr>
      <p:cViewPr varScale="1">
        <p:scale>
          <a:sx n="106" d="100"/>
          <a:sy n="106" d="100"/>
        </p:scale>
        <p:origin x="16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641EA-313A-4092-9031-E1BFA4FD2FE4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F138D-CC60-4867-A529-B0C141B614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58DE98-675A-487E-9B25-AF17C806FAE3}" type="datetimeFigureOut">
              <a:rPr lang="en-US" smtClean="0"/>
              <a:pPr/>
              <a:t>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974E340-31D5-4D7C-A200-2F90CC906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classified.hamptonroads.com/searchresults.cfm?category=4e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norfolk.craigslist.org/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www.entertainment.com/discount/home.shtml" TargetMode="Externa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gent.edu/admin/hr/discounts.cfm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hyperlink" Target="http://www.accessgroup.org/calculators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hyperlink" Target="http://www.regent.edu/admin/finaid/undergrad/literacy.cfm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http://www.bankrate.com/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c.gov/bcp/edu/microsites/idtheft/" TargetMode="External"/><Relationship Id="rId2" Type="http://schemas.openxmlformats.org/officeDocument/2006/relationships/hyperlink" Target="https://www.annualcreditreport.com/cra/index.jsp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Money Managing Tips for International Students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Office of </a:t>
            </a:r>
            <a:r>
              <a:rPr lang="en-US" dirty="0" smtClean="0"/>
              <a:t>Student</a:t>
            </a:r>
            <a:r>
              <a:rPr lang="en-US" dirty="0" smtClean="0"/>
              <a:t> </a:t>
            </a:r>
            <a:r>
              <a:rPr lang="en-US" dirty="0" smtClean="0"/>
              <a:t>Financial Aid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Thrift Stores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Items are used</a:t>
            </a:r>
          </a:p>
          <a:p>
            <a:r>
              <a:rPr lang="en-US" dirty="0" smtClean="0"/>
              <a:t>Also known as:</a:t>
            </a:r>
          </a:p>
          <a:p>
            <a:pPr lvl="1"/>
            <a:r>
              <a:rPr lang="en-US" dirty="0" smtClean="0"/>
              <a:t>Second-Hand Store, Charity Shop, etc. </a:t>
            </a:r>
          </a:p>
          <a:p>
            <a:r>
              <a:rPr lang="en-US" dirty="0" smtClean="0"/>
              <a:t>Perfect for:</a:t>
            </a:r>
          </a:p>
          <a:p>
            <a:pPr lvl="1"/>
            <a:r>
              <a:rPr lang="en-US" dirty="0" smtClean="0"/>
              <a:t>Baby Clothes</a:t>
            </a:r>
          </a:p>
          <a:p>
            <a:pPr lvl="1"/>
            <a:r>
              <a:rPr lang="en-US" dirty="0" smtClean="0"/>
              <a:t>Used Furniture</a:t>
            </a:r>
          </a:p>
          <a:p>
            <a:pPr lvl="1"/>
            <a:r>
              <a:rPr lang="en-US" dirty="0" smtClean="0"/>
              <a:t>Lightly used clothes</a:t>
            </a:r>
          </a:p>
          <a:p>
            <a:pPr lvl="1"/>
            <a:r>
              <a:rPr lang="en-US" dirty="0" smtClean="0"/>
              <a:t>Other Household Goods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6" name="Content Placeholder 4" descr="ThriftStore2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495800" y="2209800"/>
            <a:ext cx="4024867" cy="2819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Thrift Stores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Local stores:</a:t>
            </a:r>
          </a:p>
          <a:p>
            <a:pPr lvl="1"/>
            <a:r>
              <a:rPr lang="en-US" sz="2300" dirty="0" smtClean="0"/>
              <a:t>CHKD Thrift Store (Corner of Centerville/</a:t>
            </a:r>
            <a:r>
              <a:rPr lang="en-US" sz="2300" dirty="0" err="1" smtClean="0"/>
              <a:t>Kempsville</a:t>
            </a:r>
            <a:r>
              <a:rPr lang="en-US" sz="2300" dirty="0" smtClean="0"/>
              <a:t>)</a:t>
            </a:r>
          </a:p>
          <a:p>
            <a:pPr lvl="1"/>
            <a:r>
              <a:rPr lang="en-US" sz="2300" dirty="0" smtClean="0"/>
              <a:t>Virginia Beach Blvd near corner of Newtown Road</a:t>
            </a:r>
          </a:p>
          <a:p>
            <a:pPr lvl="2"/>
            <a:r>
              <a:rPr lang="en-US" sz="2000" dirty="0" smtClean="0"/>
              <a:t> Salvation Army</a:t>
            </a:r>
          </a:p>
          <a:p>
            <a:pPr lvl="2"/>
            <a:r>
              <a:rPr lang="en-US" sz="2300" dirty="0" smtClean="0"/>
              <a:t>D.A.V. </a:t>
            </a:r>
          </a:p>
          <a:p>
            <a:pPr lvl="2"/>
            <a:r>
              <a:rPr lang="en-US" sz="2300" dirty="0" smtClean="0"/>
              <a:t>Goodwill</a:t>
            </a:r>
          </a:p>
          <a:p>
            <a:pPr lvl="1"/>
            <a:r>
              <a:rPr lang="en-US" sz="2300" dirty="0" smtClean="0"/>
              <a:t>CHKD Thrift Store on Indian River (near the corner of Indian River and Military Hwy.)</a:t>
            </a:r>
          </a:p>
          <a:p>
            <a:pPr lvl="1"/>
            <a:r>
              <a:rPr lang="en-US" sz="2300" dirty="0" smtClean="0"/>
              <a:t>Union Mission Thrift Store at 4016 Indian River Rd.  (go west on Indian River)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the_salvation_army_thrift_store-11494-115816998398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81600" y="1752600"/>
            <a:ext cx="3556000" cy="38100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Coupons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Easy way to save money</a:t>
            </a:r>
          </a:p>
          <a:p>
            <a:r>
              <a:rPr lang="en-US" dirty="0" smtClean="0"/>
              <a:t>Many stores offer double/triple coupons</a:t>
            </a:r>
          </a:p>
          <a:p>
            <a:pPr lvl="1"/>
            <a:r>
              <a:rPr lang="en-US" dirty="0" smtClean="0"/>
              <a:t>Coupon for 50 cents = $1.00</a:t>
            </a:r>
          </a:p>
          <a:p>
            <a:pPr lvl="1"/>
            <a:r>
              <a:rPr lang="en-US" dirty="0" smtClean="0"/>
              <a:t>Harris Teeter, Kroger, etc. </a:t>
            </a:r>
          </a:p>
          <a:p>
            <a:r>
              <a:rPr lang="en-US" dirty="0" smtClean="0"/>
              <a:t>Often only on higher priced name brand products, compare price with generic, read the fine print</a:t>
            </a:r>
          </a:p>
          <a:p>
            <a:r>
              <a:rPr lang="en-US" dirty="0" smtClean="0"/>
              <a:t>Store Cards; offer special discounts to those who have a card (go by names like MVP Card, Super Saver Card, etc.)</a:t>
            </a:r>
            <a:endParaRPr lang="en-US" dirty="0"/>
          </a:p>
        </p:txBody>
      </p:sp>
      <p:pic>
        <p:nvPicPr>
          <p:cNvPr id="5" name="Content Placeholder 4" descr="3450_420_280_crop_02c9b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845050" y="2579688"/>
            <a:ext cx="3886200" cy="2590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Brands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Most major groceries offer a generic alternative to most food products</a:t>
            </a:r>
          </a:p>
          <a:p>
            <a:r>
              <a:rPr lang="en-US" dirty="0" smtClean="0"/>
              <a:t>Each store has different “house” brand name</a:t>
            </a:r>
          </a:p>
          <a:p>
            <a:pPr lvl="1"/>
            <a:r>
              <a:rPr lang="en-US" dirty="0" err="1" smtClean="0"/>
              <a:t>Wal</a:t>
            </a:r>
            <a:r>
              <a:rPr lang="en-US" dirty="0" smtClean="0"/>
              <a:t>-mart = Equate (toiletries, GW for food)</a:t>
            </a:r>
          </a:p>
          <a:p>
            <a:pPr lvl="1"/>
            <a:r>
              <a:rPr lang="en-US" dirty="0" smtClean="0"/>
              <a:t>Harris Teeter Brand</a:t>
            </a:r>
          </a:p>
          <a:p>
            <a:r>
              <a:rPr lang="en-US" dirty="0" smtClean="0"/>
              <a:t>Medicines, Prescription Drugs</a:t>
            </a:r>
          </a:p>
        </p:txBody>
      </p:sp>
      <p:pic>
        <p:nvPicPr>
          <p:cNvPr id="5" name="Content Placeholder 4" descr="generic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5137150" y="2649538"/>
            <a:ext cx="3302000" cy="24511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 End Caps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Location where stores put:</a:t>
            </a:r>
          </a:p>
          <a:p>
            <a:pPr lvl="1"/>
            <a:r>
              <a:rPr lang="en-US" dirty="0" smtClean="0"/>
              <a:t>Liquidation items</a:t>
            </a:r>
          </a:p>
          <a:p>
            <a:pPr lvl="1"/>
            <a:r>
              <a:rPr lang="en-US" dirty="0" smtClean="0"/>
              <a:t>Sale items</a:t>
            </a:r>
          </a:p>
          <a:p>
            <a:pPr lvl="1"/>
            <a:r>
              <a:rPr lang="en-US" dirty="0" smtClean="0"/>
              <a:t>Slightly damaged goods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 descr="smells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1905000"/>
            <a:ext cx="3886200" cy="37975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Garage / Yard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Very popular on weekends</a:t>
            </a:r>
          </a:p>
          <a:p>
            <a:r>
              <a:rPr lang="en-US" dirty="0" smtClean="0"/>
              <a:t>People moving, cleaning out their homes, etc.</a:t>
            </a:r>
          </a:p>
          <a:p>
            <a:r>
              <a:rPr lang="en-US" dirty="0" smtClean="0"/>
              <a:t>Newspaper lists location in classified section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Don’t be afraid to negotiate</a:t>
            </a:r>
          </a:p>
          <a:p>
            <a:r>
              <a:rPr lang="en-US" dirty="0" smtClean="0">
                <a:hlinkClick r:id="rId2"/>
              </a:rPr>
              <a:t>http://classified.hamptonroads.com/searchresults.cfm?category=4e</a:t>
            </a:r>
            <a:endParaRPr lang="en-US" dirty="0"/>
          </a:p>
        </p:txBody>
      </p:sp>
      <p:pic>
        <p:nvPicPr>
          <p:cNvPr id="6" name="Picture 5" descr="2003031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9800" y="228600"/>
            <a:ext cx="2667000" cy="26936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Shopping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Amazon.com</a:t>
            </a:r>
          </a:p>
          <a:p>
            <a:r>
              <a:rPr lang="en-US" dirty="0" smtClean="0"/>
              <a:t>Overstock.com</a:t>
            </a:r>
          </a:p>
          <a:p>
            <a:r>
              <a:rPr lang="en-US" dirty="0" smtClean="0"/>
              <a:t>Shipping Costs!</a:t>
            </a:r>
          </a:p>
          <a:p>
            <a:r>
              <a:rPr lang="en-US" dirty="0" smtClean="0"/>
              <a:t>Make sure you can’t get it cheaper by going to the store.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Program Files\Microsoft Office\Media\CntCD1\ClipArt8\j034358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399" y="1752600"/>
            <a:ext cx="3489941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Craigslist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Free online classified ads</a:t>
            </a:r>
          </a:p>
          <a:p>
            <a:r>
              <a:rPr lang="en-US" sz="2000" dirty="0" smtClean="0">
                <a:hlinkClick r:id="rId2"/>
              </a:rPr>
              <a:t>http://norfolk.craigslist.org/</a:t>
            </a:r>
            <a:r>
              <a:rPr lang="en-US" sz="2000" dirty="0" smtClean="0"/>
              <a:t> </a:t>
            </a:r>
          </a:p>
          <a:p>
            <a:r>
              <a:rPr lang="en-US" dirty="0" smtClean="0"/>
              <a:t>Anything and everything</a:t>
            </a:r>
          </a:p>
          <a:p>
            <a:r>
              <a:rPr lang="en-US" dirty="0" smtClean="0"/>
              <a:t>There is a list for almost every major city in the world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600200"/>
            <a:ext cx="4113532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Coupons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Weekly flyers in the mail for goods and services from local companies</a:t>
            </a:r>
          </a:p>
          <a:p>
            <a:r>
              <a:rPr lang="en-US" dirty="0" smtClean="0">
                <a:hlinkClick r:id="rId2"/>
              </a:rPr>
              <a:t>Entertainment Book</a:t>
            </a:r>
            <a:endParaRPr lang="en-US" dirty="0" smtClean="0"/>
          </a:p>
          <a:p>
            <a:pPr lvl="1"/>
            <a:r>
              <a:rPr lang="en-US" dirty="0" smtClean="0"/>
              <a:t>$20 – all sorts of specials, discounts</a:t>
            </a:r>
          </a:p>
          <a:p>
            <a:pPr lvl="1"/>
            <a:r>
              <a:rPr lang="en-US" dirty="0" smtClean="0"/>
              <a:t>Restaurants, events, culture, sports, etc.</a:t>
            </a:r>
            <a:endParaRPr lang="en-US" dirty="0"/>
          </a:p>
        </p:txBody>
      </p:sp>
      <p:pic>
        <p:nvPicPr>
          <p:cNvPr id="5" name="Content Placeholder 4" descr="entertainment-book-brentwood-restaurant-coupons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845050" y="2340039"/>
            <a:ext cx="3886200" cy="307009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Discounts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Movies, Theme Parks, software, computers</a:t>
            </a:r>
          </a:p>
          <a:p>
            <a:r>
              <a:rPr lang="en-US" dirty="0" smtClean="0"/>
              <a:t>Travel</a:t>
            </a:r>
            <a:endParaRPr lang="en-US" dirty="0" smtClean="0"/>
          </a:p>
          <a:p>
            <a:r>
              <a:rPr lang="en-US" dirty="0" smtClean="0"/>
              <a:t>Some retail stores:  J. Crew, Apple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Regent Human Resources Office has a list of possible discounts: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2"/>
              </a:rPr>
              <a:t>http://www.regent.edu/admin/hr/discounts.cfm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Might change – best to check first.  Some are only for staff – but some are also for students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838200"/>
            <a:ext cx="8153400" cy="381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Money Savings Tips for International Students	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Agenda</a:t>
            </a:r>
          </a:p>
          <a:p>
            <a:pPr lvl="1"/>
            <a:r>
              <a:rPr lang="en-US" dirty="0" smtClean="0"/>
              <a:t>Budget</a:t>
            </a:r>
          </a:p>
          <a:p>
            <a:pPr lvl="1"/>
            <a:r>
              <a:rPr lang="en-US" dirty="0" smtClean="0"/>
              <a:t>Banking</a:t>
            </a:r>
          </a:p>
          <a:p>
            <a:pPr lvl="1"/>
            <a:r>
              <a:rPr lang="en-US" dirty="0" smtClean="0"/>
              <a:t>Specific Ways to Save</a:t>
            </a:r>
          </a:p>
          <a:p>
            <a:pPr lvl="1"/>
            <a:r>
              <a:rPr lang="en-US" dirty="0" smtClean="0"/>
              <a:t>Other Ideas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“Live like a __________ now, you’ll live like a student after you graduate.”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Lots of free events in the area; summer festivals, concerts, etc.</a:t>
            </a:r>
          </a:p>
          <a:p>
            <a:pPr lvl="1"/>
            <a:r>
              <a:rPr lang="en-US" dirty="0" smtClean="0"/>
              <a:t>Hamptonroads.com</a:t>
            </a:r>
          </a:p>
          <a:p>
            <a:r>
              <a:rPr lang="en-US" dirty="0" smtClean="0"/>
              <a:t>YMCA offers financial assistance, will need to provide proof of income (or lack thereof)</a:t>
            </a:r>
          </a:p>
          <a:p>
            <a:r>
              <a:rPr lang="en-US" dirty="0" smtClean="0"/>
              <a:t>Matinee Movies (early in the day)</a:t>
            </a:r>
          </a:p>
          <a:p>
            <a:r>
              <a:rPr lang="en-US" dirty="0" smtClean="0"/>
              <a:t>Museums offer student discounts, Chrysler Art Museum free on Wednesdays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</p:txBody>
      </p:sp>
      <p:pic>
        <p:nvPicPr>
          <p:cNvPr id="6147" name="Picture 3" descr="C:\Documents and Settings\jdobrota\Local Settings\Temp\Temporary Internet Files\Content.IE5\WCYLZ01L\MCPE06239_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1752600"/>
            <a:ext cx="3421316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Dining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Buy one, get one free coupons found in weekly mailings, online</a:t>
            </a:r>
          </a:p>
          <a:p>
            <a:r>
              <a:rPr lang="en-US" dirty="0" smtClean="0"/>
              <a:t>Skip the soda – water. </a:t>
            </a:r>
          </a:p>
          <a:p>
            <a:r>
              <a:rPr lang="en-US" dirty="0" smtClean="0"/>
              <a:t>Tipping:15-20% off the pre-tax amount</a:t>
            </a:r>
          </a:p>
          <a:p>
            <a:pPr lvl="1"/>
            <a:r>
              <a:rPr lang="en-US" dirty="0" smtClean="0"/>
              <a:t>Not included in check unless with a large group</a:t>
            </a:r>
          </a:p>
          <a:p>
            <a:r>
              <a:rPr lang="en-US" dirty="0" smtClean="0"/>
              <a:t>Learn to cook: spending $20/week dining out is over $1,000 a year</a:t>
            </a:r>
            <a:endParaRPr lang="en-US" dirty="0"/>
          </a:p>
        </p:txBody>
      </p:sp>
      <p:pic>
        <p:nvPicPr>
          <p:cNvPr id="5" name="Content Placeholder 4" descr="untitled.bmp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864100" y="2270125"/>
            <a:ext cx="3848100" cy="32099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Ideas?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Anything you do to save money?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2" name="Picture 4" descr="C:\Program Files\Microsoft Office\Media\CntCD1\ClipArt4\j023922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362200"/>
            <a:ext cx="2977678" cy="2863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/ Spending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Get one and stick to it!</a:t>
            </a:r>
          </a:p>
          <a:p>
            <a:r>
              <a:rPr lang="en-US" sz="2800" dirty="0" smtClean="0">
                <a:hlinkClick r:id="rId2"/>
              </a:rPr>
              <a:t>http://www.accessgroup.org/calculators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Use cash instead of debit card, less likely to spend.  </a:t>
            </a:r>
          </a:p>
          <a:p>
            <a:r>
              <a:rPr lang="en-US" sz="2800" dirty="0" smtClean="0"/>
              <a:t>Try keeping a spending journal for one month.  </a:t>
            </a:r>
          </a:p>
          <a:p>
            <a:r>
              <a:rPr lang="en-US" sz="2800" dirty="0" smtClean="0"/>
              <a:t>Envelope System</a:t>
            </a:r>
          </a:p>
          <a:p>
            <a:pPr lvl="1"/>
            <a:r>
              <a:rPr lang="en-US" sz="2800" dirty="0" smtClean="0"/>
              <a:t>Put monthly amount in an  envelope – when gone – no more – or move between envelopes.  </a:t>
            </a:r>
          </a:p>
          <a:p>
            <a:endParaRPr lang="en-US" dirty="0"/>
          </a:p>
        </p:txBody>
      </p:sp>
      <p:pic>
        <p:nvPicPr>
          <p:cNvPr id="1026" name="Picture 2" descr="C:\Documents and Settings\jdobrota\Local Settings\Temp\Temporary Internet Files\Content.IE5\KY27ML86\MCj03787430000[1].wmf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438400"/>
            <a:ext cx="3206687" cy="23309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None/>
            </a:pPr>
            <a:endParaRPr lang="en-US" dirty="0" smtClean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 smtClean="0"/>
              <a:t>If you’re here for a few years, utility companies offer payment plans that level off payments to same each month</a:t>
            </a:r>
          </a:p>
          <a:p>
            <a:r>
              <a:rPr lang="en-US" sz="2600" dirty="0" smtClean="0"/>
              <a:t>Two $3.50 Starbucks Coffees = $364 a year</a:t>
            </a:r>
          </a:p>
          <a:p>
            <a:r>
              <a:rPr lang="en-US" sz="2600" dirty="0" smtClean="0"/>
              <a:t>Useful Websites:</a:t>
            </a:r>
          </a:p>
          <a:p>
            <a:pPr>
              <a:buNone/>
            </a:pPr>
            <a:r>
              <a:rPr lang="en-US" sz="2600" dirty="0" smtClean="0">
                <a:hlinkClick r:id="rId2"/>
              </a:rPr>
              <a:t>http://www.regent.edu/admin/finaid/undergrad/literacy.cfm</a:t>
            </a:r>
            <a:r>
              <a:rPr lang="en-US" sz="2600" dirty="0" smtClean="0"/>
              <a:t> 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pic>
        <p:nvPicPr>
          <p:cNvPr id="2051" name="Picture 3" descr="C:\Documents and Settings\jdobrota\Local Settings\Temp\Temporary Internet Files\Content.IE5\5G2WE4SS\MCj023740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523999"/>
            <a:ext cx="3962400" cy="39777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Make sure you find a student-friendly bank </a:t>
            </a:r>
          </a:p>
          <a:p>
            <a:pPr lvl="1"/>
            <a:r>
              <a:rPr lang="en-US" sz="2800" dirty="0" smtClean="0"/>
              <a:t>No fees, no minimum balances, free checking</a:t>
            </a:r>
          </a:p>
          <a:p>
            <a:r>
              <a:rPr lang="en-US" sz="2800" dirty="0" smtClean="0"/>
              <a:t>ATM Fees – avoid them!</a:t>
            </a:r>
          </a:p>
          <a:p>
            <a:r>
              <a:rPr lang="en-US" sz="2800" dirty="0" smtClean="0"/>
              <a:t>High-interest Online Savings Accounts (ING and others offer  </a:t>
            </a:r>
            <a:r>
              <a:rPr lang="en-US" sz="2800" dirty="0" smtClean="0">
                <a:hlinkClick r:id="rId2"/>
              </a:rPr>
              <a:t>www.bankrate.com</a:t>
            </a:r>
            <a:r>
              <a:rPr lang="en-US" sz="2800" dirty="0" smtClean="0"/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pic>
        <p:nvPicPr>
          <p:cNvPr id="3075" name="Picture 3" descr="C:\Program Files\Microsoft Office\Media\CntCD1\ClipArt3\j0233235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2850" y="1581150"/>
            <a:ext cx="3587750" cy="36467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 only if necessary</a:t>
            </a:r>
          </a:p>
          <a:p>
            <a:r>
              <a:rPr lang="en-US" dirty="0" smtClean="0"/>
              <a:t>Always pay off – avoid extra interest payments</a:t>
            </a:r>
          </a:p>
          <a:p>
            <a:r>
              <a:rPr lang="en-US" dirty="0" smtClean="0"/>
              <a:t>Regent does not take Visa for online payments</a:t>
            </a:r>
          </a:p>
          <a:p>
            <a:r>
              <a:rPr lang="en-US" dirty="0" smtClean="0"/>
              <a:t>Look for special cards for students or ones that give benefits you want (frequent flyer miles, cash back, etc.) – careful of hidden fees</a:t>
            </a:r>
            <a:endParaRPr lang="en-US" dirty="0"/>
          </a:p>
        </p:txBody>
      </p:sp>
      <p:pic>
        <p:nvPicPr>
          <p:cNvPr id="5" name="Content Placeholder 4" descr="credit-cards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845050" y="2417763"/>
            <a:ext cx="3886200" cy="2914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 Theft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Safeguard your Social Security Number, birthday, name</a:t>
            </a:r>
          </a:p>
          <a:p>
            <a:r>
              <a:rPr lang="en-US" sz="2400" dirty="0" smtClean="0"/>
              <a:t>Many banks offer debit/credit cards with your photo on it</a:t>
            </a:r>
          </a:p>
          <a:p>
            <a:r>
              <a:rPr lang="en-US" sz="2400" dirty="0" smtClean="0">
                <a:hlinkClick r:id="rId2"/>
              </a:rPr>
              <a:t>http://www.annualcreditreport.com</a:t>
            </a: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http://www.ftc.gov/bcp/edu/microsites/idtheft/</a:t>
            </a:r>
            <a:r>
              <a:rPr lang="en-US" sz="2400" dirty="0" smtClean="0"/>
              <a:t> </a:t>
            </a:r>
          </a:p>
          <a:p>
            <a:endParaRPr lang="en-US" sz="2400" dirty="0"/>
          </a:p>
        </p:txBody>
      </p:sp>
      <p:pic>
        <p:nvPicPr>
          <p:cNvPr id="5" name="Content Placeholder 4" descr="Saul_Identity_theft.gif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5073650" y="2393950"/>
            <a:ext cx="3429000" cy="29622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Save</a:t>
            </a:r>
            <a:endParaRPr lang="en-US" dirty="0"/>
          </a:p>
        </p:txBody>
      </p:sp>
      <p:pic>
        <p:nvPicPr>
          <p:cNvPr id="8194" name="Picture 2" descr="C:\Program Files\Microsoft Office\Media\CntCD1\ClipArt6\j029713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743200"/>
            <a:ext cx="3438525" cy="27279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500" dirty="0" smtClean="0"/>
              <a:t>Always happening</a:t>
            </a:r>
          </a:p>
          <a:p>
            <a:r>
              <a:rPr lang="en-US" sz="2500" dirty="0" smtClean="0"/>
              <a:t>Right after a holiday is a good way to save on seasonal items</a:t>
            </a:r>
          </a:p>
          <a:p>
            <a:r>
              <a:rPr lang="en-US" sz="2500" dirty="0" smtClean="0"/>
              <a:t>Certain holidays/seasons have traditional sales</a:t>
            </a:r>
          </a:p>
          <a:p>
            <a:pPr lvl="1"/>
            <a:r>
              <a:rPr lang="en-US" sz="2000" dirty="0" smtClean="0"/>
              <a:t>January = White Goods (towels, linens)</a:t>
            </a:r>
          </a:p>
          <a:p>
            <a:pPr lvl="1"/>
            <a:r>
              <a:rPr lang="en-US" sz="2000" dirty="0" smtClean="0"/>
              <a:t>Memorial Day = Guitar Center for musical instruments (</a:t>
            </a:r>
            <a:r>
              <a:rPr lang="en-US" sz="2000" dirty="0" err="1" smtClean="0"/>
              <a:t>VaBeach</a:t>
            </a:r>
            <a:r>
              <a:rPr lang="en-US" sz="2000" dirty="0" smtClean="0"/>
              <a:t> Blvd)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614166" cy="4886322"/>
          </a:xfrm>
        </p:spPr>
        <p:txBody>
          <a:bodyPr>
            <a:noAutofit/>
          </a:bodyPr>
          <a:lstStyle/>
          <a:p>
            <a:r>
              <a:rPr lang="en-US" sz="2500" dirty="0" smtClean="0"/>
              <a:t>Sunday Newspaper has inserts</a:t>
            </a:r>
          </a:p>
          <a:p>
            <a:r>
              <a:rPr lang="en-US" sz="2500" dirty="0" smtClean="0"/>
              <a:t>Grocery Stores – look at front of store for a flyer (Wednesday newspaper has a food section)</a:t>
            </a:r>
          </a:p>
          <a:p>
            <a:r>
              <a:rPr lang="en-US" sz="2500" dirty="0" smtClean="0"/>
              <a:t>Register online and you can receive grocery stores weekly fliers</a:t>
            </a:r>
          </a:p>
          <a:p>
            <a:r>
              <a:rPr lang="en-US" sz="2500" dirty="0" smtClean="0"/>
              <a:t>Drug Stores – look at front of store for a flyer</a:t>
            </a:r>
            <a:endParaRPr lang="en-US" sz="2500" dirty="0"/>
          </a:p>
        </p:txBody>
      </p:sp>
      <p:pic>
        <p:nvPicPr>
          <p:cNvPr id="4098" name="Picture 2" descr="C:\Program Files\Microsoft Office\Media\CntCD1\Animated\j029702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75" y="328612"/>
            <a:ext cx="1017984" cy="8143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549</TotalTime>
  <Words>802</Words>
  <Application>Microsoft Office PowerPoint</Application>
  <PresentationFormat>On-screen Show (4:3)</PresentationFormat>
  <Paragraphs>135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Tw Cen MT</vt:lpstr>
      <vt:lpstr>Wingdings</vt:lpstr>
      <vt:lpstr>Wingdings 2</vt:lpstr>
      <vt:lpstr>Median</vt:lpstr>
      <vt:lpstr>Money Managing Tips for International Students</vt:lpstr>
      <vt:lpstr>Money Savings Tips for International Students </vt:lpstr>
      <vt:lpstr>Budget / Spending Plan</vt:lpstr>
      <vt:lpstr>Budget</vt:lpstr>
      <vt:lpstr>Banking</vt:lpstr>
      <vt:lpstr>Credit Cards</vt:lpstr>
      <vt:lpstr>Identity Theft</vt:lpstr>
      <vt:lpstr>Ways to Save</vt:lpstr>
      <vt:lpstr>Sales</vt:lpstr>
      <vt:lpstr>Thrift Stores </vt:lpstr>
      <vt:lpstr>Thrift Stores</vt:lpstr>
      <vt:lpstr>Food Coupons</vt:lpstr>
      <vt:lpstr>Generic Brands </vt:lpstr>
      <vt:lpstr>Store End Caps</vt:lpstr>
      <vt:lpstr>Garage / Yard Sales</vt:lpstr>
      <vt:lpstr>Online Shopping </vt:lpstr>
      <vt:lpstr>Craigslist</vt:lpstr>
      <vt:lpstr>Other Coupons</vt:lpstr>
      <vt:lpstr>Student Discounts </vt:lpstr>
      <vt:lpstr>Local Events</vt:lpstr>
      <vt:lpstr>Dining Out</vt:lpstr>
      <vt:lpstr>Other Ideas?</vt:lpstr>
    </vt:vector>
  </TitlesOfParts>
  <Company>Regent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Money Managing Tips for International Students</dc:title>
  <dc:creator>Joe Dobrota</dc:creator>
  <cp:lastModifiedBy>Emily Snead-Gilpin</cp:lastModifiedBy>
  <cp:revision>44</cp:revision>
  <dcterms:created xsi:type="dcterms:W3CDTF">2008-11-19T20:34:07Z</dcterms:created>
  <dcterms:modified xsi:type="dcterms:W3CDTF">2019-02-13T21:34:30Z</dcterms:modified>
</cp:coreProperties>
</file>